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110884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115073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257915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17369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376148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ACB614F-5013-47DA-85AA-B91CC23950E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290515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ACB614F-5013-47DA-85AA-B91CC23950EB}"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91492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ACB614F-5013-47DA-85AA-B91CC23950EB}"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349105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CB614F-5013-47DA-85AA-B91CC23950EB}"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153180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CB614F-5013-47DA-85AA-B91CC23950E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89960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ACB614F-5013-47DA-85AA-B91CC23950EB}"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D191B4C-BB75-4661-B4CF-0F9E5BC73E2F}" type="slidenum">
              <a:rPr lang="ar-SA" smtClean="0"/>
              <a:t>‹#›</a:t>
            </a:fld>
            <a:endParaRPr lang="ar-SA"/>
          </a:p>
        </p:txBody>
      </p:sp>
    </p:spTree>
    <p:extLst>
      <p:ext uri="{BB962C8B-B14F-4D97-AF65-F5344CB8AC3E}">
        <p14:creationId xmlns:p14="http://schemas.microsoft.com/office/powerpoint/2010/main" val="84528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ACB614F-5013-47DA-85AA-B91CC23950EB}"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D191B4C-BB75-4661-B4CF-0F9E5BC73E2F}" type="slidenum">
              <a:rPr lang="ar-SA" smtClean="0"/>
              <a:t>‹#›</a:t>
            </a:fld>
            <a:endParaRPr lang="ar-SA"/>
          </a:p>
        </p:txBody>
      </p:sp>
    </p:spTree>
    <p:extLst>
      <p:ext uri="{BB962C8B-B14F-4D97-AF65-F5344CB8AC3E}">
        <p14:creationId xmlns:p14="http://schemas.microsoft.com/office/powerpoint/2010/main" val="124922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five</a:t>
            </a:r>
            <a:r>
              <a:rPr lang="en-US" dirty="0" smtClean="0"/>
              <a:t/>
            </a:r>
            <a:br>
              <a:rPr lang="en-US" dirty="0" smtClean="0"/>
            </a:br>
            <a:r>
              <a:rPr lang="en-US" dirty="0" smtClean="0"/>
              <a:t>part2</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370156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5.9 Cooperating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dirty="0"/>
              <a:t>The concurrent processes executing in the 0/S may be either independent processes of cooperating processes.</a:t>
            </a:r>
          </a:p>
          <a:p>
            <a:pPr marL="0" indent="0" algn="l" rtl="0">
              <a:buNone/>
            </a:pPr>
            <a:r>
              <a:rPr lang="en-US" dirty="0"/>
              <a:t> A process is independent if it cannot affect or be affected by the tither processes executing in the system. Any process that does not share or any data (temporary or persistent) with any other process is independent. </a:t>
            </a:r>
          </a:p>
          <a:p>
            <a:pPr marL="0" indent="0" algn="l" rtl="0">
              <a:buNone/>
            </a:pPr>
            <a:r>
              <a:rPr lang="en-US" dirty="0"/>
              <a:t>A process is cooperating if it can affect or be affected by the other processes executing in the system or any process that share data with other processes is a cooperating process. </a:t>
            </a:r>
          </a:p>
          <a:p>
            <a:pPr marL="0" indent="0" algn="l" rtl="0">
              <a:buNone/>
            </a:pPr>
            <a:r>
              <a:rPr lang="en-US" dirty="0"/>
              <a:t>There are several reasons for providing an environment that allows process cooperation: </a:t>
            </a:r>
          </a:p>
          <a:p>
            <a:pPr marL="0" indent="0" algn="l" rtl="0">
              <a:buNone/>
            </a:pPr>
            <a:r>
              <a:rPr lang="en-US" dirty="0"/>
              <a:t>1. Information sharing.</a:t>
            </a:r>
          </a:p>
          <a:p>
            <a:pPr marL="0" indent="0" algn="l" rtl="0">
              <a:buNone/>
            </a:pPr>
            <a:r>
              <a:rPr lang="en-US" dirty="0" smtClean="0"/>
              <a:t>2</a:t>
            </a:r>
            <a:r>
              <a:rPr lang="en-US" dirty="0"/>
              <a:t>. Computation speedup. </a:t>
            </a:r>
          </a:p>
          <a:p>
            <a:pPr marL="0" indent="0" algn="l" rtl="0">
              <a:buNone/>
            </a:pPr>
            <a:r>
              <a:rPr lang="en-US" dirty="0"/>
              <a:t>3. Modularity:  Dividing the system functions into </a:t>
            </a:r>
            <a:r>
              <a:rPr lang="en-US" dirty="0" err="1"/>
              <a:t>scparat</a:t>
            </a:r>
            <a:r>
              <a:rPr lang="en-US" dirty="0"/>
              <a:t> processes. </a:t>
            </a:r>
          </a:p>
          <a:p>
            <a:pPr marL="0" indent="0" algn="l" rtl="0">
              <a:buNone/>
            </a:pPr>
            <a:r>
              <a:rPr lang="en-US" dirty="0"/>
              <a:t>4. Convenience, Many tasks to work on at one time, a user may be editing. printing and compiling in parallel.</a:t>
            </a:r>
          </a:p>
          <a:p>
            <a:pPr marL="0" indent="0" algn="l">
              <a:buNone/>
            </a:pPr>
            <a:endParaRPr lang="ar-SA" dirty="0"/>
          </a:p>
        </p:txBody>
      </p:sp>
    </p:spTree>
    <p:extLst>
      <p:ext uri="{BB962C8B-B14F-4D97-AF65-F5344CB8AC3E}">
        <p14:creationId xmlns:p14="http://schemas.microsoft.com/office/powerpoint/2010/main" val="3491758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5.9 Cooperating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fontScale="70000" lnSpcReduction="20000"/>
          </a:bodyPr>
          <a:lstStyle/>
          <a:p>
            <a:pPr marL="0" indent="0" algn="l" rtl="0">
              <a:buNone/>
            </a:pPr>
            <a:r>
              <a:rPr lang="en-US" dirty="0"/>
              <a:t>To illustrate the concept of cooperating processes let us consider the producer—consumer problem as an example of cooperating processes.</a:t>
            </a:r>
          </a:p>
          <a:p>
            <a:pPr marL="0" indent="0" algn="l" rtl="0">
              <a:buNone/>
            </a:pPr>
            <a:r>
              <a:rPr lang="en-US" dirty="0"/>
              <a:t> A produce process produces information that is consumed by a consumer process.</a:t>
            </a:r>
          </a:p>
          <a:p>
            <a:pPr marL="0" indent="0" algn="l" rtl="0">
              <a:buNone/>
            </a:pPr>
            <a:r>
              <a:rPr lang="en-US" dirty="0"/>
              <a:t> For example, a print program produces characters that are consumed by the printer driver.</a:t>
            </a:r>
          </a:p>
          <a:p>
            <a:pPr marL="0" indent="0" algn="l" rtl="0">
              <a:buNone/>
            </a:pPr>
            <a:r>
              <a:rPr lang="en-US" dirty="0"/>
              <a:t> To allow producer and consumer to run concurrently we must have a buffer of item that can be filled by the producer and emptied by the consumer. </a:t>
            </a:r>
          </a:p>
          <a:p>
            <a:pPr marL="0" indent="0" algn="l" rtl="0">
              <a:buNone/>
            </a:pPr>
            <a:r>
              <a:rPr lang="en-US" dirty="0"/>
              <a:t>A producer can produce one item while the consumer is consuming another item. The producer and consumer must be synchronized. The consumer must wait until an item is produced (the buffer is empty) and the producer must wait if the buffer is full.</a:t>
            </a:r>
          </a:p>
          <a:p>
            <a:pPr marL="0" indent="0" algn="l" rtl="0">
              <a:buNone/>
            </a:pPr>
            <a:r>
              <a:rPr lang="en-US" dirty="0"/>
              <a:t> In the bounded—buffer and be one solution for the producer and consumer processes share the following variables: </a:t>
            </a:r>
          </a:p>
          <a:p>
            <a:pPr marL="0" indent="0" algn="l" rtl="0">
              <a:buNone/>
            </a:pPr>
            <a:r>
              <a:rPr lang="en-US" dirty="0" err="1"/>
              <a:t>var</a:t>
            </a:r>
            <a:r>
              <a:rPr lang="en-US" dirty="0"/>
              <a:t> n;</a:t>
            </a:r>
          </a:p>
          <a:p>
            <a:pPr marL="0" indent="0" algn="l" rtl="0">
              <a:buNone/>
            </a:pPr>
            <a:r>
              <a:rPr lang="en-US" dirty="0"/>
              <a:t> type item =  ……;</a:t>
            </a:r>
          </a:p>
          <a:p>
            <a:pPr marL="0" indent="0" algn="l" rtl="0">
              <a:buNone/>
            </a:pPr>
            <a:r>
              <a:rPr lang="en-US" dirty="0"/>
              <a:t>  </a:t>
            </a:r>
            <a:r>
              <a:rPr lang="en-US" dirty="0" err="1"/>
              <a:t>var</a:t>
            </a:r>
            <a:r>
              <a:rPr lang="en-US" dirty="0"/>
              <a:t> buffer: array [0…n-I] of item;</a:t>
            </a:r>
          </a:p>
          <a:p>
            <a:pPr marL="0" indent="0" algn="l" rtl="0">
              <a:buNone/>
            </a:pPr>
            <a:r>
              <a:rPr lang="en-US" dirty="0"/>
              <a:t> in, out: 0..n-1 </a:t>
            </a:r>
          </a:p>
          <a:p>
            <a:pPr marL="0" indent="0" algn="l" rtl="0">
              <a:buNone/>
            </a:pPr>
            <a:r>
              <a:rPr lang="en-US" dirty="0"/>
              <a:t>with  in. out initialized to the value 0. The shared buffer is implemented as a circular array with two logical pointer: in and out.</a:t>
            </a:r>
          </a:p>
          <a:p>
            <a:pPr marL="0" indent="0" algn="l" rtl="0">
              <a:buNone/>
            </a:pPr>
            <a:r>
              <a:rPr lang="en-US" dirty="0"/>
              <a:t> in points to the next free position in the buffer; out points to the first full position in the buffer. </a:t>
            </a:r>
          </a:p>
          <a:p>
            <a:pPr marL="0" indent="0" algn="l" rtl="0">
              <a:buNone/>
            </a:pPr>
            <a:r>
              <a:rPr lang="en-US" dirty="0"/>
              <a:t>The buffer is empty when in—out; the Suffer is full when in+1 mod n=out.</a:t>
            </a:r>
          </a:p>
          <a:p>
            <a:pPr marL="0" indent="0" algn="l">
              <a:buNone/>
            </a:pPr>
            <a:endParaRPr lang="ar-SA" dirty="0"/>
          </a:p>
        </p:txBody>
      </p:sp>
    </p:spTree>
    <p:extLst>
      <p:ext uri="{BB962C8B-B14F-4D97-AF65-F5344CB8AC3E}">
        <p14:creationId xmlns:p14="http://schemas.microsoft.com/office/powerpoint/2010/main" val="2963718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5.9 Cooperating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9"/>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050878"/>
            <a:ext cx="9834349" cy="5704764"/>
          </a:xfrm>
          <a:prstGeom prst="rect">
            <a:avLst/>
          </a:prstGeom>
        </p:spPr>
      </p:pic>
    </p:spTree>
    <p:extLst>
      <p:ext uri="{BB962C8B-B14F-4D97-AF65-F5344CB8AC3E}">
        <p14:creationId xmlns:p14="http://schemas.microsoft.com/office/powerpoint/2010/main" val="3850322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5.10Thread structure</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A thread sometimes called light weight process (LWP) is a basic unit of CPU utilization and consists of a program counter, a register set, and a stack space. </a:t>
            </a:r>
          </a:p>
          <a:p>
            <a:pPr marL="0" indent="0" algn="l" rtl="0">
              <a:buNone/>
            </a:pPr>
            <a:r>
              <a:rPr lang="en-US" dirty="0"/>
              <a:t>It shares with peer threads its code section, data section and 0/S resources such as open files and signals collectively known as a task.</a:t>
            </a:r>
          </a:p>
          <a:p>
            <a:pPr marL="0" indent="0" algn="l" rtl="0">
              <a:buNone/>
            </a:pPr>
            <a:r>
              <a:rPr lang="en-US" dirty="0"/>
              <a:t> A traditional or heavy weight process is equal to a tasks with one thread. </a:t>
            </a:r>
          </a:p>
          <a:p>
            <a:pPr marL="0" indent="0" algn="l" rtl="0">
              <a:buNone/>
            </a:pPr>
            <a:r>
              <a:rPr lang="en-US" dirty="0"/>
              <a:t>Threads can be in one of several states ready, blocked, running, or terminated. Threads can create child threads if one thread is blocked another thread can run.</a:t>
            </a:r>
          </a:p>
          <a:p>
            <a:pPr marL="0" indent="0" algn="l" rtl="0">
              <a:buNone/>
            </a:pPr>
            <a:r>
              <a:rPr lang="en-US" dirty="0"/>
              <a:t> Unlike processes threads are not independent of one another, because all threads can access in the task.</a:t>
            </a:r>
          </a:p>
          <a:p>
            <a:pPr marL="0" indent="0" algn="l">
              <a:buNone/>
            </a:pPr>
            <a:endParaRPr lang="ar-SA" dirty="0"/>
          </a:p>
        </p:txBody>
      </p:sp>
    </p:spTree>
    <p:extLst>
      <p:ext uri="{BB962C8B-B14F-4D97-AF65-F5344CB8AC3E}">
        <p14:creationId xmlns:p14="http://schemas.microsoft.com/office/powerpoint/2010/main" val="2613049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5.10Thread structure</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10"/>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392073" y="1214651"/>
            <a:ext cx="9961728" cy="5643349"/>
          </a:xfrm>
          <a:prstGeom prst="rect">
            <a:avLst/>
          </a:prstGeom>
        </p:spPr>
      </p:pic>
    </p:spTree>
    <p:extLst>
      <p:ext uri="{BB962C8B-B14F-4D97-AF65-F5344CB8AC3E}">
        <p14:creationId xmlns:p14="http://schemas.microsoft.com/office/powerpoint/2010/main" val="1660704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5.6 Scheduling </a:t>
            </a:r>
            <a:r>
              <a:rPr lang="en-US" b="1" u="heavy" dirty="0" smtClean="0"/>
              <a:t>levels</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lstStyle/>
          <a:p>
            <a:pPr marL="0" indent="0" algn="l" rtl="0">
              <a:buNone/>
            </a:pPr>
            <a:r>
              <a:rPr lang="en-US" dirty="0"/>
              <a:t> A process migrates between the various scheduling queues through out its life time. The 0/S must select processes from these queues in some fashion</a:t>
            </a:r>
          </a:p>
          <a:p>
            <a:pPr marL="0" indent="0" algn="l" rtl="0">
              <a:buNone/>
            </a:pPr>
            <a:r>
              <a:rPr lang="en-US" dirty="0"/>
              <a:t>The selection process is carried out by the appropriate scheduler. </a:t>
            </a:r>
          </a:p>
          <a:p>
            <a:pPr marL="0" indent="0" algn="l" rtl="0">
              <a:buNone/>
            </a:pPr>
            <a:r>
              <a:rPr lang="en-US" dirty="0"/>
              <a:t>There are three levels (terms) of scheduling:</a:t>
            </a:r>
          </a:p>
          <a:p>
            <a:pPr marL="0" indent="0" algn="l">
              <a:buNone/>
            </a:pPr>
            <a:endParaRPr lang="ar-SA" dirty="0"/>
          </a:p>
        </p:txBody>
      </p:sp>
    </p:spTree>
    <p:extLst>
      <p:ext uri="{BB962C8B-B14F-4D97-AF65-F5344CB8AC3E}">
        <p14:creationId xmlns:p14="http://schemas.microsoft.com/office/powerpoint/2010/main" val="2276599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dirty="0"/>
              <a:t> </a:t>
            </a:r>
            <a:r>
              <a:rPr lang="en-US" b="1" u="heavy" dirty="0"/>
              <a:t>5.6.1  Long—term scheduler</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fontScale="85000" lnSpcReduction="20000"/>
          </a:bodyPr>
          <a:lstStyle/>
          <a:p>
            <a:pPr marL="0" indent="0" algn="l" rtl="0">
              <a:buNone/>
            </a:pPr>
            <a:r>
              <a:rPr lang="en-US" dirty="0"/>
              <a:t>The long—term scheduler or (job scheduler) selects processes from the job pool on the disk and loads them into memory for execution. The long—term scheduler execute much ten frequently there may be minutes between the creation of new processes in the system. </a:t>
            </a:r>
          </a:p>
          <a:p>
            <a:pPr marL="0" indent="0" algn="l" rtl="0">
              <a:buNone/>
            </a:pPr>
            <a:r>
              <a:rPr lang="en-US" dirty="0"/>
              <a:t>• The L.T.S control the degree of multi programming (The number of processes in memory). </a:t>
            </a:r>
          </a:p>
          <a:p>
            <a:pPr marL="0" indent="0" algn="l" rtl="0">
              <a:buNone/>
            </a:pPr>
            <a:r>
              <a:rPr lang="en-US" dirty="0"/>
              <a:t>If the degree of multi programming is stable then the average rate of processes creation must be equal to the-average departure rate of processes leaving the system</a:t>
            </a:r>
          </a:p>
          <a:p>
            <a:pPr marL="0" indent="0" algn="l" rtl="0">
              <a:buNone/>
            </a:pPr>
            <a:endParaRPr lang="en-US" dirty="0"/>
          </a:p>
          <a:p>
            <a:pPr marL="0" indent="0" algn="l" rtl="0">
              <a:buNone/>
            </a:pPr>
            <a:r>
              <a:rPr lang="en-US" dirty="0"/>
              <a:t>It is important that the L.T.S make a </a:t>
            </a:r>
            <a:r>
              <a:rPr lang="en-US" dirty="0" err="1"/>
              <a:t>careftil</a:t>
            </a:r>
            <a:r>
              <a:rPr lang="en-US" dirty="0"/>
              <a:t> selection. In general most processes can be described as either I/0 bound or CPU bound.</a:t>
            </a:r>
          </a:p>
          <a:p>
            <a:pPr marL="0" indent="0" algn="l" rtl="0">
              <a:buNone/>
            </a:pPr>
            <a:r>
              <a:rPr lang="en-US" dirty="0"/>
              <a:t> * An I/O bound process is one that spends more of its time doing I/O than it spends doing computations. </a:t>
            </a:r>
          </a:p>
          <a:p>
            <a:pPr marL="0" indent="0" algn="l" rtl="0">
              <a:buNone/>
            </a:pPr>
            <a:r>
              <a:rPr lang="en-US" dirty="0"/>
              <a:t>* A CPU—bound process is one that generates I/O requests infrequently, using more of its time doing computation than an 1/0—bound process. The L.T.S select a good process mix of I/O—bound and CPU—bound processes. </a:t>
            </a:r>
          </a:p>
          <a:p>
            <a:pPr marL="0" indent="0" algn="l">
              <a:buNone/>
            </a:pPr>
            <a:endParaRPr lang="ar-SA" dirty="0"/>
          </a:p>
        </p:txBody>
      </p:sp>
    </p:spTree>
    <p:extLst>
      <p:ext uri="{BB962C8B-B14F-4D97-AF65-F5344CB8AC3E}">
        <p14:creationId xmlns:p14="http://schemas.microsoft.com/office/powerpoint/2010/main" val="1998754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en-US" b="1" u="heavy" dirty="0"/>
              <a:t>5.6.2 The short—tern scheduler  (or CPU Scheduler)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344304"/>
            <a:ext cx="10515600" cy="5513695"/>
          </a:xfrm>
        </p:spPr>
        <p:txBody>
          <a:bodyPr/>
          <a:lstStyle/>
          <a:p>
            <a:pPr marL="0" indent="0" algn="l" rtl="0">
              <a:buNone/>
            </a:pPr>
            <a:r>
              <a:rPr lang="en-US" dirty="0"/>
              <a:t>It is selects from among the processes that are ready to execute and allocates the CPU to one of them. The S.T.S must select a new process for the CPU quite frequently. Often the S.T.S must be very fast. </a:t>
            </a:r>
          </a:p>
          <a:p>
            <a:pPr marL="0" indent="0" algn="l" rtl="0">
              <a:buNone/>
            </a:pPr>
            <a:r>
              <a:rPr lang="en-US" dirty="0"/>
              <a:t>If it takes 10 milliseconds to decide to executes a process for 100 milliseconds then 10/(100+10) — 9% of the CPU used (wasted) for scheduling the work. If all processes are I/O bound the ready queue will almost be empty and the S.T.S will have little to do. If all processes are CPU—bound the waiting queue will almost be  empty. </a:t>
            </a:r>
          </a:p>
          <a:p>
            <a:pPr marL="0" indent="0" algn="l" rtl="0">
              <a:buNone/>
            </a:pPr>
            <a:r>
              <a:rPr lang="en-US" dirty="0"/>
              <a:t>The system with the best performance will have a combination of CPU—bound and I/O—bound processes. </a:t>
            </a:r>
          </a:p>
          <a:p>
            <a:pPr marL="0" indent="0" algn="l">
              <a:buNone/>
            </a:pPr>
            <a:endParaRPr lang="ar-SA" dirty="0"/>
          </a:p>
        </p:txBody>
      </p:sp>
    </p:spTree>
    <p:extLst>
      <p:ext uri="{BB962C8B-B14F-4D97-AF65-F5344CB8AC3E}">
        <p14:creationId xmlns:p14="http://schemas.microsoft.com/office/powerpoint/2010/main" val="1874746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5.6.3 The medium term scheduler </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lstStyle/>
          <a:p>
            <a:pPr marL="0" indent="0" algn="l">
              <a:buNone/>
            </a:pPr>
            <a:r>
              <a:rPr lang="en-US" dirty="0"/>
              <a:t>Some 0/S such as time—sharing systems may introduce an additional intermediate level of scheduling. The key behind the M.T.S is that sometimes it can be advantageous to remove processes from memory and thus to reduce the degree of multi programming. The process can be swapped out and swapped </a:t>
            </a:r>
            <a:r>
              <a:rPr lang="en-US" dirty="0" smtClean="0"/>
              <a:t>in</a:t>
            </a:r>
          </a:p>
          <a:p>
            <a:pPr marL="0" indent="0" algn="l">
              <a:buNone/>
            </a:pPr>
            <a:endParaRPr lang="ar-SA" dirty="0"/>
          </a:p>
        </p:txBody>
      </p:sp>
      <p:pic>
        <p:nvPicPr>
          <p:cNvPr id="6" name="Picture 6"/>
          <p:cNvPicPr/>
          <p:nvPr/>
        </p:nvPicPr>
        <p:blipFill>
          <a:blip r:embed="rId2">
            <a:extLst>
              <a:ext uri="{28A0092B-C50C-407E-A947-70E740481C1C}">
                <a14:useLocalDpi xmlns:a14="http://schemas.microsoft.com/office/drawing/2010/main" val="0"/>
              </a:ext>
            </a:extLst>
          </a:blip>
          <a:stretch>
            <a:fillRect/>
          </a:stretch>
        </p:blipFill>
        <p:spPr>
          <a:xfrm>
            <a:off x="1862208" y="3162300"/>
            <a:ext cx="7418269" cy="3695700"/>
          </a:xfrm>
          <a:prstGeom prst="rect">
            <a:avLst/>
          </a:prstGeom>
        </p:spPr>
      </p:pic>
    </p:spTree>
    <p:extLst>
      <p:ext uri="{BB962C8B-B14F-4D97-AF65-F5344CB8AC3E}">
        <p14:creationId xmlns:p14="http://schemas.microsoft.com/office/powerpoint/2010/main" val="1691000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5,7 Context </a:t>
            </a:r>
            <a:r>
              <a:rPr lang="en-US" b="1" u="heavy" dirty="0" smtClean="0"/>
              <a:t>switch</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lstStyle/>
          <a:p>
            <a:pPr marL="0" indent="0" algn="l" rtl="0">
              <a:buNone/>
            </a:pPr>
            <a:r>
              <a:rPr lang="en-US" dirty="0"/>
              <a:t> - Switching the CPU to another process requires saving the state of the old process and loading the saved state for the new process. The task is known as a context switch.</a:t>
            </a:r>
          </a:p>
          <a:p>
            <a:pPr marL="0" indent="0" algn="l" rtl="0">
              <a:buNone/>
            </a:pPr>
            <a:r>
              <a:rPr lang="en-US" dirty="0"/>
              <a:t>-   Context—switch time is pure overhead because the system does no useful work while switching.</a:t>
            </a:r>
          </a:p>
          <a:p>
            <a:pPr marL="0" indent="0" algn="l" rtl="0">
              <a:buNone/>
            </a:pPr>
            <a:r>
              <a:rPr lang="en-US" dirty="0"/>
              <a:t> -  The more complex the 0/S the more work must be done during a context switch. </a:t>
            </a:r>
            <a:endParaRPr lang="ar-SA" dirty="0"/>
          </a:p>
        </p:txBody>
      </p:sp>
    </p:spTree>
    <p:extLst>
      <p:ext uri="{BB962C8B-B14F-4D97-AF65-F5344CB8AC3E}">
        <p14:creationId xmlns:p14="http://schemas.microsoft.com/office/powerpoint/2010/main" val="371051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5.8 Operations on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lstStyle/>
          <a:p>
            <a:pPr marL="0" indent="0" algn="l">
              <a:buNone/>
            </a:pPr>
            <a:r>
              <a:rPr lang="en-US" dirty="0"/>
              <a:t>- O/S that mange processes must be able to perform certain operation on and with processes. These include: create, destroy, suspend, resume, change a process priority, block a process, wake up a process dispatch a process, enable a process to communicate with another process.</a:t>
            </a:r>
          </a:p>
          <a:p>
            <a:pPr marL="0" indent="0" algn="l" rtl="0">
              <a:buNone/>
            </a:pPr>
            <a:r>
              <a:rPr lang="en-US" dirty="0"/>
              <a:t>- Creating a process involves many operations including: name a process, insert it in the ready queue, determine the process initial priority, create the PCB, allocate the process's initial resources.</a:t>
            </a:r>
          </a:p>
          <a:p>
            <a:pPr marL="0" indent="0" algn="l" rtl="0">
              <a:buNone/>
            </a:pPr>
            <a:r>
              <a:rPr lang="en-US" dirty="0"/>
              <a:t> </a:t>
            </a:r>
            <a:endParaRPr lang="en-US" dirty="0" smtClean="0"/>
          </a:p>
          <a:p>
            <a:pPr marL="0" indent="0" algn="l" rtl="0">
              <a:buNone/>
            </a:pPr>
            <a:r>
              <a:rPr lang="en-US" dirty="0" smtClean="0"/>
              <a:t>A </a:t>
            </a:r>
            <a:r>
              <a:rPr lang="en-US" dirty="0"/>
              <a:t>process may create a new process. If it does the creating process is called the parent process and the created process is called the child process. Such creation yields a hierarchical process structure as in the figure 5.7.</a:t>
            </a:r>
          </a:p>
          <a:p>
            <a:pPr marL="0" indent="0" algn="l">
              <a:buNone/>
            </a:pPr>
            <a:endParaRPr lang="ar-SA" dirty="0"/>
          </a:p>
        </p:txBody>
      </p:sp>
    </p:spTree>
    <p:extLst>
      <p:ext uri="{BB962C8B-B14F-4D97-AF65-F5344CB8AC3E}">
        <p14:creationId xmlns:p14="http://schemas.microsoft.com/office/powerpoint/2010/main" val="100993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5.8 Operations on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Picture 7"/>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838200" y="1050878"/>
            <a:ext cx="10352964" cy="5008728"/>
          </a:xfrm>
          <a:prstGeom prst="rect">
            <a:avLst/>
          </a:prstGeom>
        </p:spPr>
      </p:pic>
    </p:spTree>
    <p:extLst>
      <p:ext uri="{BB962C8B-B14F-4D97-AF65-F5344CB8AC3E}">
        <p14:creationId xmlns:p14="http://schemas.microsoft.com/office/powerpoint/2010/main" val="478659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heavy" dirty="0"/>
              <a:t>5.8 Operations on Processes</a:t>
            </a:r>
            <a:r>
              <a:rPr lang="en-US" dirty="0"/>
              <a:t> </a:t>
            </a:r>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rtl="0">
              <a:buNone/>
            </a:pPr>
            <a:r>
              <a:rPr lang="en-US" dirty="0" smtClean="0"/>
              <a:t>When </a:t>
            </a:r>
            <a:r>
              <a:rPr lang="en-US" dirty="0"/>
              <a:t>a process create a new process two possibilities exist in terms of execution:</a:t>
            </a:r>
          </a:p>
          <a:p>
            <a:pPr marL="0" indent="0" algn="l" rtl="0">
              <a:buNone/>
            </a:pPr>
            <a:r>
              <a:rPr lang="en-US" dirty="0"/>
              <a:t> a. The parent continues to execute concurrently with its children. </a:t>
            </a:r>
          </a:p>
          <a:p>
            <a:pPr marL="0" indent="0" algn="l" rtl="0">
              <a:buNone/>
            </a:pPr>
            <a:r>
              <a:rPr lang="en-US" dirty="0"/>
              <a:t>b. The parent waits until some or all of its children have terminated.</a:t>
            </a:r>
          </a:p>
          <a:p>
            <a:pPr marL="0" indent="0" algn="l" rtl="0">
              <a:buNone/>
            </a:pPr>
            <a:r>
              <a:rPr lang="en-US" dirty="0"/>
              <a:t>A process terminates when it finishes executing its last statement and asks the 0/S to delete it by using the exist system call.</a:t>
            </a:r>
          </a:p>
          <a:p>
            <a:pPr marL="0" indent="0" algn="l" rtl="0">
              <a:buNone/>
            </a:pPr>
            <a:r>
              <a:rPr lang="en-US" dirty="0"/>
              <a:t> A parent may terminate the execution of one of its children for a variety at reasons such as: </a:t>
            </a:r>
          </a:p>
          <a:p>
            <a:pPr marL="0" indent="0" algn="l" rtl="0">
              <a:buNone/>
            </a:pPr>
            <a:r>
              <a:rPr lang="en-US" dirty="0"/>
              <a:t>• The child has exceeded its usage of some of the resources it has been allocated.</a:t>
            </a:r>
          </a:p>
          <a:p>
            <a:pPr marL="0" indent="0" algn="l" rtl="0">
              <a:buNone/>
            </a:pPr>
            <a:r>
              <a:rPr lang="en-US" dirty="0"/>
              <a:t> • The task assigned to the child is no longer required. </a:t>
            </a:r>
          </a:p>
          <a:p>
            <a:pPr marL="0" indent="0" algn="l" rtl="0">
              <a:buNone/>
            </a:pPr>
            <a:r>
              <a:rPr lang="en-US" dirty="0"/>
              <a:t>• The parent is existing and the 0/S does not allow a child to continue if its parent terminated. </a:t>
            </a:r>
          </a:p>
          <a:p>
            <a:pPr marL="0" indent="0" algn="l">
              <a:buNone/>
            </a:pPr>
            <a:endParaRPr lang="ar-SA" dirty="0"/>
          </a:p>
        </p:txBody>
      </p:sp>
    </p:spTree>
    <p:extLst>
      <p:ext uri="{BB962C8B-B14F-4D97-AF65-F5344CB8AC3E}">
        <p14:creationId xmlns:p14="http://schemas.microsoft.com/office/powerpoint/2010/main" val="2765570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1313</Words>
  <Application>Microsoft Office PowerPoint</Application>
  <PresentationFormat>ملء الشاشة</PresentationFormat>
  <Paragraphs>70</Paragraphs>
  <Slides>14</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14</vt:i4>
      </vt:variant>
    </vt:vector>
  </HeadingPairs>
  <TitlesOfParts>
    <vt:vector size="19" baseType="lpstr">
      <vt:lpstr>Arial</vt:lpstr>
      <vt:lpstr>Calibri</vt:lpstr>
      <vt:lpstr>Calibri Light</vt:lpstr>
      <vt:lpstr>Times New Roman</vt:lpstr>
      <vt:lpstr>نسق Office</vt:lpstr>
      <vt:lpstr>Operating system Lecture five part2</vt:lpstr>
      <vt:lpstr>5.6 Scheduling levels</vt:lpstr>
      <vt:lpstr> 5.6.1  Long—term scheduler </vt:lpstr>
      <vt:lpstr>5.6.2 The short—tern scheduler  (or CPU Scheduler) </vt:lpstr>
      <vt:lpstr>5.6.3 The medium term scheduler </vt:lpstr>
      <vt:lpstr>5,7 Context switch</vt:lpstr>
      <vt:lpstr>5.8 Operations on Processes </vt:lpstr>
      <vt:lpstr>5.8 Operations on Processes </vt:lpstr>
      <vt:lpstr>5.8 Operations on Processes </vt:lpstr>
      <vt:lpstr>5.9 Cooperating Processes </vt:lpstr>
      <vt:lpstr>5.9 Cooperating Processes </vt:lpstr>
      <vt:lpstr>5.9 Cooperating Processes </vt:lpstr>
      <vt:lpstr>5.10Thread structure </vt:lpstr>
      <vt:lpstr>5.10Thread structure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 Lecture five part2</dc:title>
  <dc:creator>DR.Ahmed Saker 2O14</dc:creator>
  <cp:lastModifiedBy>DR.Ahmed Saker 2O14</cp:lastModifiedBy>
  <cp:revision>1</cp:revision>
  <dcterms:created xsi:type="dcterms:W3CDTF">2018-01-03T03:17:04Z</dcterms:created>
  <dcterms:modified xsi:type="dcterms:W3CDTF">2018-01-03T03:17:17Z</dcterms:modified>
</cp:coreProperties>
</file>